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/>
    <p:restoredTop sz="94719"/>
  </p:normalViewPr>
  <p:slideViewPr>
    <p:cSldViewPr snapToGrid="0">
      <p:cViewPr varScale="1">
        <p:scale>
          <a:sx n="139" d="100"/>
          <a:sy n="139" d="100"/>
        </p:scale>
        <p:origin x="18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9cb2d3281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2e9cb2d3281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a300ee6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ea300ee6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9cb2d3281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e9cb2d3281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9cb2d3281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e9cb2d3281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e9cb2d3281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e9cb2d3281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9d6b25f00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2e9d6b25f00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9cb2d3281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2e9cb2d3281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9cb2d3281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2e9cb2d3281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9cb2d3281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e9cb2d3281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9cb2d328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9cb2d328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9cb2d3281_1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e9cb2d3281_1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7380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700" b="1"/>
              <a:t>Curso de </a:t>
            </a:r>
            <a:r>
              <a:rPr lang="en-US" sz="6700" b="1">
                <a:latin typeface="Calibri"/>
                <a:ea typeface="Calibri"/>
                <a:cs typeface="Calibri"/>
                <a:sym typeface="Calibri"/>
              </a:rPr>
              <a:t>EXCEL Parte 1/3</a:t>
            </a:r>
            <a:endParaRPr sz="6700"/>
          </a:p>
        </p:txBody>
      </p:sp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50" y="526604"/>
            <a:ext cx="3904250" cy="20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838200" y="85993"/>
            <a:ext cx="105156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t>SELECCIÓN DE CELDA INDIVIDUAL</a:t>
            </a:r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758825" y="991650"/>
            <a:ext cx="8206200" cy="29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Presione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la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tecla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“Ctrl”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mientras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haga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clic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las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celdas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que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desea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seleccionar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050" y="2171800"/>
            <a:ext cx="5305725" cy="427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838200" y="85993"/>
            <a:ext cx="105156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t>ACERCAR/ALEJAR</a:t>
            </a:r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>
            <a:off x="758825" y="991650"/>
            <a:ext cx="8206200" cy="29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Presione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la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tecla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"Ctrl"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mientras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mueve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dos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dedos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hacia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arriba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y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hacia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abajo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teclado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 use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control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deslizante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de Zoom</a:t>
            </a:r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350" y="2819600"/>
            <a:ext cx="7248649" cy="40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/>
          <p:nvPr/>
        </p:nvSpPr>
        <p:spPr>
          <a:xfrm>
            <a:off x="9869925" y="6325050"/>
            <a:ext cx="2099400" cy="594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1538853" y="2766155"/>
            <a:ext cx="911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2. Formato de datos</a:t>
            </a:r>
            <a:endParaRPr sz="60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838200" y="143744"/>
            <a:ext cx="10515600" cy="607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t>FORMATO DE DATOS DE CELDA</a:t>
            </a:r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418" y="2325635"/>
            <a:ext cx="4679128" cy="125521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2" name="Google Shape;172;p25"/>
          <p:cNvSpPr txBox="1"/>
          <p:nvPr/>
        </p:nvSpPr>
        <p:spPr>
          <a:xfrm>
            <a:off x="6175917" y="3711515"/>
            <a:ext cx="1557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sz="2000">
                <a:latin typeface="Calibri" panose="020F0502020204030204" pitchFamily="34" charset="0"/>
                <a:cs typeface="Calibri" panose="020F0502020204030204" pitchFamily="34" charset="0"/>
              </a:rPr>
              <a:t>Color de fuente</a:t>
            </a:r>
          </a:p>
        </p:txBody>
      </p:sp>
      <p:sp>
        <p:nvSpPr>
          <p:cNvPr id="173" name="Google Shape;173;p25"/>
          <p:cNvSpPr txBox="1"/>
          <p:nvPr/>
        </p:nvSpPr>
        <p:spPr>
          <a:xfrm>
            <a:off x="3305942" y="4277285"/>
            <a:ext cx="25302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Resaltar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celda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4077999" y="1331000"/>
            <a:ext cx="1557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sz="2000">
                <a:latin typeface="Calibri" panose="020F0502020204030204" pitchFamily="34" charset="0"/>
                <a:cs typeface="Calibri" panose="020F0502020204030204" pitchFamily="34" charset="0"/>
              </a:rPr>
              <a:t>Tamaño de fuente</a:t>
            </a:r>
          </a:p>
        </p:txBody>
      </p:sp>
      <p:sp>
        <p:nvSpPr>
          <p:cNvPr id="175" name="Google Shape;175;p25"/>
          <p:cNvSpPr txBox="1"/>
          <p:nvPr/>
        </p:nvSpPr>
        <p:spPr>
          <a:xfrm>
            <a:off x="1307745" y="1622741"/>
            <a:ext cx="25302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sz="2000">
                <a:latin typeface="Calibri" panose="020F0502020204030204" pitchFamily="34" charset="0"/>
                <a:cs typeface="Calibri" panose="020F0502020204030204" pitchFamily="34" charset="0"/>
              </a:rPr>
              <a:t>Tipo de fuente</a:t>
            </a:r>
          </a:p>
        </p:txBody>
      </p:sp>
      <p:sp>
        <p:nvSpPr>
          <p:cNvPr id="176" name="Google Shape;176;p25"/>
          <p:cNvSpPr txBox="1"/>
          <p:nvPr/>
        </p:nvSpPr>
        <p:spPr>
          <a:xfrm>
            <a:off x="0" y="3903491"/>
            <a:ext cx="3572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sz="2000">
                <a:latin typeface="Calibri" panose="020F0502020204030204" pitchFamily="34" charset="0"/>
                <a:cs typeface="Calibri" panose="020F0502020204030204" pitchFamily="34" charset="0"/>
              </a:rPr>
              <a:t>Negrita, Cursiva, Subrayar</a:t>
            </a:r>
          </a:p>
        </p:txBody>
      </p:sp>
      <p:cxnSp>
        <p:nvCxnSpPr>
          <p:cNvPr id="177" name="Google Shape;177;p25"/>
          <p:cNvCxnSpPr/>
          <p:nvPr/>
        </p:nvCxnSpPr>
        <p:spPr>
          <a:xfrm>
            <a:off x="2199317" y="2071381"/>
            <a:ext cx="258600" cy="475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" name="Google Shape;178;p25"/>
          <p:cNvCxnSpPr>
            <a:stCxn id="174" idx="2"/>
          </p:cNvCxnSpPr>
          <p:nvPr/>
        </p:nvCxnSpPr>
        <p:spPr>
          <a:xfrm flipH="1">
            <a:off x="4510899" y="2131189"/>
            <a:ext cx="345900" cy="42621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5"/>
          <p:cNvCxnSpPr/>
          <p:nvPr/>
        </p:nvCxnSpPr>
        <p:spPr>
          <a:xfrm rot="10800000" flipH="1">
            <a:off x="4424518" y="3384890"/>
            <a:ext cx="219600" cy="1063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5"/>
          <p:cNvCxnSpPr/>
          <p:nvPr/>
        </p:nvCxnSpPr>
        <p:spPr>
          <a:xfrm rot="10800000">
            <a:off x="5446733" y="3385158"/>
            <a:ext cx="1250700" cy="407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" name="Google Shape;181;p25"/>
          <p:cNvCxnSpPr>
            <a:stCxn id="176" idx="0"/>
          </p:cNvCxnSpPr>
          <p:nvPr/>
        </p:nvCxnSpPr>
        <p:spPr>
          <a:xfrm flipV="1">
            <a:off x="1786200" y="3435791"/>
            <a:ext cx="658800" cy="467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" name="Google Shape;182;p25"/>
          <p:cNvSpPr/>
          <p:nvPr/>
        </p:nvSpPr>
        <p:spPr>
          <a:xfrm rot="-5400000">
            <a:off x="2398008" y="2744673"/>
            <a:ext cx="173400" cy="14547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7104" y="2546875"/>
            <a:ext cx="4524896" cy="1063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4" name="Google Shape;184;p25"/>
          <p:cNvSpPr txBox="1"/>
          <p:nvPr/>
        </p:nvSpPr>
        <p:spPr>
          <a:xfrm>
            <a:off x="7667099" y="1501975"/>
            <a:ext cx="1557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sz="2000">
                <a:latin typeface="Calibri" panose="020F0502020204030204" pitchFamily="34" charset="0"/>
                <a:cs typeface="Calibri" panose="020F0502020204030204" pitchFamily="34" charset="0"/>
              </a:rPr>
              <a:t>Alineación</a:t>
            </a:r>
          </a:p>
        </p:txBody>
      </p:sp>
      <p:cxnSp>
        <p:nvCxnSpPr>
          <p:cNvPr id="185" name="Google Shape;185;p25"/>
          <p:cNvCxnSpPr/>
          <p:nvPr/>
        </p:nvCxnSpPr>
        <p:spPr>
          <a:xfrm>
            <a:off x="8357374" y="1980625"/>
            <a:ext cx="1500" cy="622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" name="Google Shape;186;p25"/>
          <p:cNvSpPr txBox="1"/>
          <p:nvPr/>
        </p:nvSpPr>
        <p:spPr>
          <a:xfrm>
            <a:off x="8552400" y="4371975"/>
            <a:ext cx="3639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sz="2000">
                <a:latin typeface="Calibri" panose="020F0502020204030204" pitchFamily="34" charset="0"/>
                <a:cs typeface="Calibri" panose="020F0502020204030204" pitchFamily="34" charset="0"/>
              </a:rPr>
              <a:t>Combinar celdas + Centrar texto</a:t>
            </a:r>
          </a:p>
        </p:txBody>
      </p:sp>
      <p:cxnSp>
        <p:nvCxnSpPr>
          <p:cNvPr id="187" name="Google Shape;187;p25"/>
          <p:cNvCxnSpPr/>
          <p:nvPr/>
        </p:nvCxnSpPr>
        <p:spPr>
          <a:xfrm rot="10800000" flipH="1">
            <a:off x="10678443" y="3424565"/>
            <a:ext cx="219600" cy="1063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" name="Google Shape;188;p25"/>
          <p:cNvSpPr txBox="1"/>
          <p:nvPr/>
        </p:nvSpPr>
        <p:spPr>
          <a:xfrm>
            <a:off x="10330649" y="1536950"/>
            <a:ext cx="1557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sz="2000">
                <a:latin typeface="Calibri" panose="020F0502020204030204" pitchFamily="34" charset="0"/>
                <a:cs typeface="Calibri" panose="020F0502020204030204" pitchFamily="34" charset="0"/>
              </a:rPr>
              <a:t>Ajustar texto</a:t>
            </a:r>
          </a:p>
        </p:txBody>
      </p:sp>
      <p:cxnSp>
        <p:nvCxnSpPr>
          <p:cNvPr id="189" name="Google Shape;189;p25"/>
          <p:cNvCxnSpPr/>
          <p:nvPr/>
        </p:nvCxnSpPr>
        <p:spPr>
          <a:xfrm>
            <a:off x="11020924" y="2015600"/>
            <a:ext cx="1500" cy="622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>
            <a:spLocks noGrp="1"/>
          </p:cNvSpPr>
          <p:nvPr>
            <p:ph type="title"/>
          </p:nvPr>
        </p:nvSpPr>
        <p:spPr>
          <a:xfrm>
            <a:off x="838200" y="143744"/>
            <a:ext cx="10515600" cy="607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t>FORMATO DE NÚMEROS</a:t>
            </a: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0624" y="5448450"/>
            <a:ext cx="6321375" cy="140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79650"/>
            <a:ext cx="8071250" cy="45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1650" y="1601646"/>
            <a:ext cx="2876550" cy="327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6"/>
          <p:cNvCxnSpPr>
            <a:stCxn id="196" idx="3"/>
            <a:endCxn id="197" idx="1"/>
          </p:cNvCxnSpPr>
          <p:nvPr/>
        </p:nvCxnSpPr>
        <p:spPr>
          <a:xfrm>
            <a:off x="8071250" y="3239950"/>
            <a:ext cx="980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838200" y="143744"/>
            <a:ext cx="10515600" cy="607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t>COPIAR FORMATO</a:t>
            </a:r>
          </a:p>
        </p:txBody>
      </p:sp>
      <p:sp>
        <p:nvSpPr>
          <p:cNvPr id="204" name="Google Shape;204;p27"/>
          <p:cNvSpPr txBox="1">
            <a:spLocks noGrp="1"/>
          </p:cNvSpPr>
          <p:nvPr>
            <p:ph type="body" idx="1"/>
          </p:nvPr>
        </p:nvSpPr>
        <p:spPr>
          <a:xfrm>
            <a:off x="125128" y="933650"/>
            <a:ext cx="11896800" cy="57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t>El copiador de formato es un comando que le permite copiar el formato de una celda a otra</a:t>
            </a:r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0550" y="2369075"/>
            <a:ext cx="7565950" cy="36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838200" y="162995"/>
            <a:ext cx="10515600" cy="72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t>AJUSTAR COLUMNAS/FILAS</a:t>
            </a:r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100" y="1427625"/>
            <a:ext cx="4639375" cy="22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 rotWithShape="1">
          <a:blip r:embed="rId4">
            <a:alphaModFix/>
          </a:blip>
          <a:srcRect t="13770"/>
          <a:stretch/>
        </p:blipFill>
        <p:spPr>
          <a:xfrm>
            <a:off x="6007100" y="1578875"/>
            <a:ext cx="5101625" cy="21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 rotWithShape="1">
          <a:blip r:embed="rId5">
            <a:alphaModFix/>
          </a:blip>
          <a:srcRect t="40689" r="71899" b="12770"/>
          <a:stretch/>
        </p:blipFill>
        <p:spPr>
          <a:xfrm>
            <a:off x="744100" y="3954625"/>
            <a:ext cx="2708001" cy="27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title"/>
          </p:nvPr>
        </p:nvSpPr>
        <p:spPr>
          <a:xfrm>
            <a:off x="838200" y="3048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t>AJUSTE AUTOMÁTICO DEL ANCHO DE LA COLUMNA O LA ALTURA DE LA FILA</a:t>
            </a:r>
          </a:p>
        </p:txBody>
      </p:sp>
      <p:pic>
        <p:nvPicPr>
          <p:cNvPr id="219" name="Google Shape;219;p29"/>
          <p:cNvPicPr preferRelativeResize="0"/>
          <p:nvPr/>
        </p:nvPicPr>
        <p:blipFill rotWithShape="1">
          <a:blip r:embed="rId3">
            <a:alphaModFix/>
          </a:blip>
          <a:srcRect l="57752" b="67204"/>
          <a:stretch/>
        </p:blipFill>
        <p:spPr>
          <a:xfrm>
            <a:off x="5967075" y="1690701"/>
            <a:ext cx="2284700" cy="175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1690688"/>
            <a:ext cx="5010457" cy="4862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551" y="1235200"/>
            <a:ext cx="9526198" cy="341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7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t>COMBINAR CELDAS</a:t>
            </a: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000" y="4843178"/>
            <a:ext cx="521970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/>
          <p:nvPr/>
        </p:nvSpPr>
        <p:spPr>
          <a:xfrm>
            <a:off x="9402725" y="2102225"/>
            <a:ext cx="1878900" cy="6744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0"/>
          <p:cNvSpPr/>
          <p:nvPr/>
        </p:nvSpPr>
        <p:spPr>
          <a:xfrm rot="10800000" flipH="1">
            <a:off x="2153175" y="4752000"/>
            <a:ext cx="1183500" cy="17481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1538853" y="2766155"/>
            <a:ext cx="911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/>
              <a:t>3. Funciones básicos</a:t>
            </a:r>
            <a:endParaRPr sz="60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Horario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Entendiendo la interfaz de Excel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Formato de datos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Funciones básicos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Fórmulas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>
            <a:spLocks noGrp="1"/>
          </p:cNvSpPr>
          <p:nvPr>
            <p:ph type="title"/>
          </p:nvPr>
        </p:nvSpPr>
        <p:spPr>
          <a:xfrm>
            <a:off x="2099109" y="77002"/>
            <a:ext cx="6043863" cy="51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t>AUTORRELLENO</a:t>
            </a:r>
          </a:p>
        </p:txBody>
      </p:sp>
      <p:sp>
        <p:nvSpPr>
          <p:cNvPr id="240" name="Google Shape;240;p32"/>
          <p:cNvSpPr txBox="1">
            <a:spLocks noGrp="1"/>
          </p:cNvSpPr>
          <p:nvPr>
            <p:ph type="body" idx="2"/>
          </p:nvPr>
        </p:nvSpPr>
        <p:spPr>
          <a:xfrm>
            <a:off x="325537" y="3854917"/>
            <a:ext cx="5479084" cy="93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dirty="0" err="1"/>
              <a:t>Copias</a:t>
            </a:r>
            <a:r>
              <a:rPr dirty="0"/>
              <a:t> de relleno</a:t>
            </a:r>
          </a:p>
          <a:p>
            <a:pPr>
              <a:lnSpc>
                <a:spcPct val="110000"/>
              </a:lnSpc>
            </a:pPr>
            <a:r>
              <a:rPr dirty="0"/>
              <a:t>El relleno se </a:t>
            </a:r>
            <a:r>
              <a:rPr dirty="0" err="1"/>
              <a:t>puede</a:t>
            </a:r>
            <a:r>
              <a:rPr dirty="0"/>
              <a:t> usar para </a:t>
            </a:r>
            <a:r>
              <a:rPr dirty="0" err="1"/>
              <a:t>copiar</a:t>
            </a:r>
            <a:r>
              <a:rPr dirty="0"/>
              <a:t>. Se </a:t>
            </a:r>
            <a:r>
              <a:rPr dirty="0" err="1"/>
              <a:t>puede</a:t>
            </a:r>
            <a:r>
              <a:rPr dirty="0"/>
              <a:t> usar tanto para </a:t>
            </a:r>
            <a:r>
              <a:rPr dirty="0" err="1"/>
              <a:t>números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para palabras.</a:t>
            </a:r>
          </a:p>
          <a:p>
            <a:endParaRPr dirty="0"/>
          </a:p>
        </p:txBody>
      </p:sp>
      <p:pic>
        <p:nvPicPr>
          <p:cNvPr id="241" name="Google Shape;24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537" y="1084810"/>
            <a:ext cx="5303521" cy="209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265" y="587141"/>
            <a:ext cx="5303519" cy="246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264" y="3240730"/>
            <a:ext cx="5303519" cy="248297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/>
          <p:nvPr/>
        </p:nvSpPr>
        <p:spPr>
          <a:xfrm>
            <a:off x="6731573" y="3888606"/>
            <a:ext cx="1501541" cy="1799924"/>
          </a:xfrm>
          <a:prstGeom prst="rect">
            <a:avLst/>
          </a:prstGeom>
          <a:noFill/>
          <a:ln w="38100" cap="flat" cmpd="sng">
            <a:solidFill>
              <a:srgbClr val="2071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5" name="Google Shape;245;p32"/>
          <p:cNvCxnSpPr/>
          <p:nvPr/>
        </p:nvCxnSpPr>
        <p:spPr>
          <a:xfrm>
            <a:off x="6134499" y="587141"/>
            <a:ext cx="0" cy="619385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6" name="Google Shape;246;p32"/>
          <p:cNvCxnSpPr/>
          <p:nvPr/>
        </p:nvCxnSpPr>
        <p:spPr>
          <a:xfrm flipH="1">
            <a:off x="1850150" y="2104975"/>
            <a:ext cx="14100" cy="10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>
            <a:spLocks noGrp="1"/>
          </p:cNvSpPr>
          <p:nvPr>
            <p:ph type="title"/>
          </p:nvPr>
        </p:nvSpPr>
        <p:spPr>
          <a:xfrm>
            <a:off x="2099109" y="77002"/>
            <a:ext cx="6043863" cy="51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t>AUTORRELLENO</a:t>
            </a:r>
          </a:p>
        </p:txBody>
      </p:sp>
      <p:sp>
        <p:nvSpPr>
          <p:cNvPr id="252" name="Google Shape;252;p33"/>
          <p:cNvSpPr txBox="1">
            <a:spLocks noGrp="1"/>
          </p:cNvSpPr>
          <p:nvPr>
            <p:ph type="body" idx="2"/>
          </p:nvPr>
        </p:nvSpPr>
        <p:spPr>
          <a:xfrm>
            <a:off x="6267648" y="609165"/>
            <a:ext cx="5181600" cy="11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dirty="0"/>
              <a:t>SECUENCIA DE FECHAS</a:t>
            </a:r>
          </a:p>
        </p:txBody>
      </p:sp>
      <p:cxnSp>
        <p:nvCxnSpPr>
          <p:cNvPr id="253" name="Google Shape;253;p33"/>
          <p:cNvCxnSpPr/>
          <p:nvPr/>
        </p:nvCxnSpPr>
        <p:spPr>
          <a:xfrm>
            <a:off x="6134499" y="587141"/>
            <a:ext cx="0" cy="619385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4" name="Google Shape;25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00" y="1655500"/>
            <a:ext cx="5664474" cy="40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/>
        </p:nvSpPr>
        <p:spPr>
          <a:xfrm>
            <a:off x="6232432" y="4036913"/>
            <a:ext cx="5896307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COMBINANDO PALABRAS Y LETRAS</a:t>
            </a:r>
          </a:p>
        </p:txBody>
      </p:sp>
      <p:pic>
        <p:nvPicPr>
          <p:cNvPr id="256" name="Google Shape;25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7879" y="4564750"/>
            <a:ext cx="3152976" cy="20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3"/>
          <p:cNvPicPr preferRelativeResize="0"/>
          <p:nvPr/>
        </p:nvPicPr>
        <p:blipFill rotWithShape="1">
          <a:blip r:embed="rId5">
            <a:alphaModFix/>
          </a:blip>
          <a:srcRect b="7859"/>
          <a:stretch/>
        </p:blipFill>
        <p:spPr>
          <a:xfrm>
            <a:off x="6497875" y="1182650"/>
            <a:ext cx="2131775" cy="260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>
            <a:spLocks noGrp="1"/>
          </p:cNvSpPr>
          <p:nvPr>
            <p:ph type="body" idx="2"/>
          </p:nvPr>
        </p:nvSpPr>
        <p:spPr>
          <a:xfrm>
            <a:off x="244398" y="1096390"/>
            <a:ext cx="5181600" cy="11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t>SECUENCIA DE NÚMEROS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>
            <a:spLocks noGrp="1"/>
          </p:cNvSpPr>
          <p:nvPr>
            <p:ph type="title"/>
          </p:nvPr>
        </p:nvSpPr>
        <p:spPr>
          <a:xfrm>
            <a:off x="762000" y="216785"/>
            <a:ext cx="105156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sz="4000" dirty="0"/>
              <a:t>NUEVA COLUMNA			NUEVAS FILAS</a:t>
            </a:r>
          </a:p>
        </p:txBody>
      </p:sp>
      <p:sp>
        <p:nvSpPr>
          <p:cNvPr id="264" name="Google Shape;264;p34"/>
          <p:cNvSpPr txBox="1">
            <a:spLocks noGrp="1"/>
          </p:cNvSpPr>
          <p:nvPr>
            <p:ph type="body" idx="1"/>
          </p:nvPr>
        </p:nvSpPr>
        <p:spPr>
          <a:xfrm>
            <a:off x="234219" y="932338"/>
            <a:ext cx="5750400" cy="26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dirty="0"/>
              <a:t>Cree </a:t>
            </a:r>
            <a:r>
              <a:rPr dirty="0" err="1"/>
              <a:t>una</a:t>
            </a:r>
            <a:r>
              <a:rPr dirty="0"/>
              <a:t> </a:t>
            </a:r>
            <a:r>
              <a:rPr dirty="0" err="1"/>
              <a:t>nueva</a:t>
            </a:r>
            <a:r>
              <a:rPr dirty="0"/>
              <a:t> </a:t>
            </a:r>
            <a:r>
              <a:rPr dirty="0" err="1"/>
              <a:t>columna</a:t>
            </a:r>
            <a:r>
              <a:rPr dirty="0"/>
              <a:t> junto a la </a:t>
            </a:r>
            <a:r>
              <a:rPr dirty="0" err="1"/>
              <a:t>columna</a:t>
            </a:r>
            <a:r>
              <a:rPr dirty="0"/>
              <a:t> B:</a:t>
            </a:r>
          </a:p>
          <a:p>
            <a:r>
              <a:rPr lang="en-US" dirty="0" err="1"/>
              <a:t>Haga</a:t>
            </a:r>
            <a:r>
              <a:rPr lang="en-US" dirty="0"/>
              <a:t> </a:t>
            </a:r>
            <a:r>
              <a:rPr lang="en-US" dirty="0" err="1"/>
              <a:t>clic</a:t>
            </a:r>
            <a:r>
              <a:rPr lang="en-US" dirty="0"/>
              <a:t> derecho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columna</a:t>
            </a:r>
            <a:r>
              <a:rPr lang="en-US" dirty="0"/>
              <a:t> y </a:t>
            </a:r>
            <a:r>
              <a:rPr lang="en-US" dirty="0" err="1"/>
              <a:t>seleccione</a:t>
            </a:r>
            <a:r>
              <a:rPr lang="en-US" dirty="0"/>
              <a:t> “Insert”</a:t>
            </a:r>
          </a:p>
        </p:txBody>
      </p:sp>
      <p:sp>
        <p:nvSpPr>
          <p:cNvPr id="265" name="Google Shape;265;p34"/>
          <p:cNvSpPr txBox="1">
            <a:spLocks noGrp="1"/>
          </p:cNvSpPr>
          <p:nvPr>
            <p:ph type="body" idx="2"/>
          </p:nvPr>
        </p:nvSpPr>
        <p:spPr>
          <a:xfrm>
            <a:off x="6136914" y="922712"/>
            <a:ext cx="582090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dirty="0"/>
              <a:t>Cree </a:t>
            </a:r>
            <a:r>
              <a:rPr dirty="0" err="1"/>
              <a:t>una</a:t>
            </a:r>
            <a:r>
              <a:rPr dirty="0"/>
              <a:t> </a:t>
            </a:r>
            <a:r>
              <a:rPr dirty="0" err="1"/>
              <a:t>nueva</a:t>
            </a:r>
            <a:r>
              <a:rPr dirty="0"/>
              <a:t> fila </a:t>
            </a:r>
            <a:r>
              <a:rPr dirty="0" err="1"/>
              <a:t>debajo</a:t>
            </a:r>
            <a:r>
              <a:rPr dirty="0"/>
              <a:t> de la fila 4:</a:t>
            </a:r>
          </a:p>
          <a:p>
            <a:r>
              <a:rPr lang="en-US" dirty="0" err="1"/>
              <a:t>Haga</a:t>
            </a:r>
            <a:r>
              <a:rPr lang="en-US" dirty="0"/>
              <a:t> </a:t>
            </a:r>
            <a:r>
              <a:rPr lang="en-US" dirty="0" err="1"/>
              <a:t>clic</a:t>
            </a:r>
            <a:r>
              <a:rPr lang="en-US" dirty="0"/>
              <a:t> derecho </a:t>
            </a:r>
            <a:r>
              <a:rPr lang="en-US" dirty="0" err="1"/>
              <a:t>en</a:t>
            </a:r>
            <a:r>
              <a:rPr lang="en-US" dirty="0"/>
              <a:t> la fila y </a:t>
            </a:r>
            <a:r>
              <a:rPr lang="en-US" dirty="0" err="1"/>
              <a:t>seleccione</a:t>
            </a:r>
            <a:r>
              <a:rPr lang="en-US" dirty="0"/>
              <a:t> </a:t>
            </a:r>
            <a:r>
              <a:rPr dirty="0"/>
              <a:t>“Insert”</a:t>
            </a:r>
          </a:p>
        </p:txBody>
      </p:sp>
      <p:cxnSp>
        <p:nvCxnSpPr>
          <p:cNvPr id="266" name="Google Shape;266;p34"/>
          <p:cNvCxnSpPr>
            <a:stCxn id="263" idx="0"/>
          </p:cNvCxnSpPr>
          <p:nvPr/>
        </p:nvCxnSpPr>
        <p:spPr>
          <a:xfrm>
            <a:off x="6019800" y="216785"/>
            <a:ext cx="0" cy="6793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9060" y="3217227"/>
            <a:ext cx="2813041" cy="342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DB1FCA-99A0-F95A-5300-90B83B20F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09" y="3429001"/>
            <a:ext cx="5084005" cy="29197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>
            <a:spLocks noGrp="1"/>
          </p:cNvSpPr>
          <p:nvPr>
            <p:ph type="title"/>
          </p:nvPr>
        </p:nvSpPr>
        <p:spPr>
          <a:xfrm>
            <a:off x="2492593" y="150154"/>
            <a:ext cx="7206813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ctr"/>
            <a:r>
              <a:rPr dirty="0"/>
              <a:t>DIVIDIR/CONGELAR PANELES</a:t>
            </a:r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4025"/>
            <a:ext cx="10616106" cy="5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>
            <a:spLocks noGrp="1"/>
          </p:cNvSpPr>
          <p:nvPr>
            <p:ph type="body" idx="1"/>
          </p:nvPr>
        </p:nvSpPr>
        <p:spPr>
          <a:xfrm>
            <a:off x="10625250" y="2259600"/>
            <a:ext cx="1498494" cy="21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sz="2000" dirty="0" err="1"/>
              <a:t>Haga</a:t>
            </a:r>
            <a:r>
              <a:rPr sz="2000" dirty="0"/>
              <a:t> doble </a:t>
            </a:r>
            <a:r>
              <a:rPr sz="2000" dirty="0" err="1"/>
              <a:t>clic</a:t>
            </a:r>
            <a:r>
              <a:rPr sz="2000" dirty="0"/>
              <a:t> </a:t>
            </a:r>
            <a:r>
              <a:rPr sz="2000" dirty="0" err="1"/>
              <a:t>en</a:t>
            </a:r>
            <a:r>
              <a:rPr sz="2000" dirty="0"/>
              <a:t> </a:t>
            </a:r>
            <a:r>
              <a:rPr sz="2000" dirty="0" err="1"/>
              <a:t>la</a:t>
            </a:r>
            <a:r>
              <a:rPr lang="en-US" sz="2000" dirty="0" err="1"/>
              <a:t>xa</a:t>
            </a:r>
            <a:r>
              <a:rPr sz="2000" dirty="0"/>
              <a:t> </a:t>
            </a:r>
            <a:r>
              <a:rPr sz="2000" dirty="0" err="1"/>
              <a:t>línea</a:t>
            </a:r>
            <a:r>
              <a:rPr sz="2000" dirty="0"/>
              <a:t> de </a:t>
            </a:r>
            <a:r>
              <a:rPr sz="2000" dirty="0" err="1"/>
              <a:t>división</a:t>
            </a:r>
            <a:r>
              <a:rPr sz="2000" dirty="0"/>
              <a:t> para </a:t>
            </a:r>
            <a:r>
              <a:rPr sz="2000" dirty="0" err="1"/>
              <a:t>eliminarla</a:t>
            </a:r>
            <a:endParaRPr sz="2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>
            <a:spLocks noGrp="1"/>
          </p:cNvSpPr>
          <p:nvPr>
            <p:ph type="body" idx="1"/>
          </p:nvPr>
        </p:nvSpPr>
        <p:spPr>
          <a:xfrm>
            <a:off x="758825" y="991650"/>
            <a:ext cx="10731900" cy="52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dirty="0"/>
              <a:t>Ctrl + : </a:t>
            </a:r>
          </a:p>
          <a:p>
            <a:pPr lvl="1"/>
            <a:r>
              <a:rPr dirty="0"/>
              <a:t>a (</a:t>
            </a:r>
            <a:r>
              <a:rPr dirty="0" err="1"/>
              <a:t>Seleccionar</a:t>
            </a:r>
            <a:r>
              <a:rPr dirty="0"/>
              <a:t> </a:t>
            </a:r>
            <a:r>
              <a:rPr dirty="0" err="1"/>
              <a:t>todo</a:t>
            </a:r>
            <a:r>
              <a:rPr dirty="0"/>
              <a:t>)</a:t>
            </a:r>
          </a:p>
          <a:p>
            <a:pPr lvl="1"/>
            <a:r>
              <a:rPr dirty="0"/>
              <a:t>z (</a:t>
            </a:r>
            <a:r>
              <a:rPr dirty="0" err="1"/>
              <a:t>Deshacer</a:t>
            </a:r>
            <a:r>
              <a:rPr dirty="0"/>
              <a:t>)</a:t>
            </a:r>
          </a:p>
          <a:p>
            <a:pPr lvl="1"/>
            <a:r>
              <a:rPr dirty="0"/>
              <a:t>y/</a:t>
            </a:r>
            <a:r>
              <a:rPr dirty="0" err="1"/>
              <a:t>Ctrl+Shift+z</a:t>
            </a:r>
            <a:r>
              <a:rPr dirty="0"/>
              <a:t> (</a:t>
            </a:r>
            <a:r>
              <a:rPr dirty="0" err="1"/>
              <a:t>Rehacer</a:t>
            </a:r>
            <a:r>
              <a:rPr dirty="0"/>
              <a:t>)</a:t>
            </a:r>
          </a:p>
          <a:p>
            <a:pPr lvl="1"/>
            <a:r>
              <a:rPr dirty="0"/>
              <a:t>c (</a:t>
            </a:r>
            <a:r>
              <a:rPr dirty="0" err="1"/>
              <a:t>Copiar</a:t>
            </a:r>
            <a:r>
              <a:rPr dirty="0"/>
              <a:t>)</a:t>
            </a:r>
          </a:p>
          <a:p>
            <a:pPr lvl="1"/>
            <a:r>
              <a:rPr dirty="0"/>
              <a:t>v (</a:t>
            </a:r>
            <a:r>
              <a:rPr dirty="0" err="1"/>
              <a:t>Pegar</a:t>
            </a:r>
            <a:r>
              <a:rPr dirty="0"/>
              <a:t>)</a:t>
            </a:r>
          </a:p>
          <a:p>
            <a:pPr lvl="1"/>
            <a:r>
              <a:rPr dirty="0"/>
              <a:t>b, u, </a:t>
            </a:r>
            <a:r>
              <a:rPr dirty="0" err="1"/>
              <a:t>i</a:t>
            </a:r>
            <a:r>
              <a:rPr dirty="0"/>
              <a:t> (</a:t>
            </a:r>
            <a:r>
              <a:rPr dirty="0" err="1"/>
              <a:t>Negrita</a:t>
            </a:r>
            <a:r>
              <a:rPr dirty="0"/>
              <a:t>, </a:t>
            </a:r>
            <a:r>
              <a:rPr dirty="0" err="1"/>
              <a:t>Subrayar</a:t>
            </a:r>
            <a:r>
              <a:rPr dirty="0"/>
              <a:t>, </a:t>
            </a:r>
            <a:r>
              <a:rPr dirty="0" err="1"/>
              <a:t>Cursiva</a:t>
            </a:r>
            <a:r>
              <a:rPr dirty="0"/>
              <a:t>)</a:t>
            </a:r>
          </a:p>
          <a:p>
            <a:pPr lvl="1"/>
            <a:r>
              <a:rPr dirty="0"/>
              <a:t>f (</a:t>
            </a:r>
            <a:r>
              <a:rPr dirty="0" err="1"/>
              <a:t>Buscar</a:t>
            </a:r>
            <a:r>
              <a:rPr dirty="0"/>
              <a:t>)</a:t>
            </a:r>
          </a:p>
          <a:p>
            <a:pPr lvl="1"/>
            <a:r>
              <a:rPr dirty="0"/>
              <a:t>o (</a:t>
            </a:r>
            <a:r>
              <a:rPr dirty="0" err="1"/>
              <a:t>Abrir</a:t>
            </a:r>
            <a:r>
              <a:rPr dirty="0"/>
              <a:t> </a:t>
            </a:r>
            <a:r>
              <a:rPr dirty="0" err="1"/>
              <a:t>archivo</a:t>
            </a:r>
            <a:r>
              <a:rPr dirty="0"/>
              <a:t>)</a:t>
            </a:r>
          </a:p>
          <a:p>
            <a:pPr lvl="1"/>
            <a:r>
              <a:rPr dirty="0">
                <a:highlight>
                  <a:srgbClr val="FFFF00"/>
                </a:highlight>
              </a:rPr>
              <a:t>s (</a:t>
            </a:r>
            <a:r>
              <a:rPr dirty="0" err="1">
                <a:highlight>
                  <a:srgbClr val="FFFF00"/>
                </a:highlight>
              </a:rPr>
              <a:t>Guardar</a:t>
            </a:r>
            <a:r>
              <a:rPr dirty="0">
                <a:highlight>
                  <a:srgbClr val="FFFF00"/>
                </a:highlight>
              </a:rPr>
              <a:t> </a:t>
            </a:r>
            <a:r>
              <a:rPr dirty="0" err="1">
                <a:highlight>
                  <a:srgbClr val="FFFF00"/>
                </a:highlight>
              </a:rPr>
              <a:t>archivo</a:t>
            </a:r>
            <a:r>
              <a:rPr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dirty="0"/>
              <a:t>Shift + s (</a:t>
            </a:r>
            <a:r>
              <a:rPr dirty="0" err="1"/>
              <a:t>Guardar</a:t>
            </a:r>
            <a:r>
              <a:rPr dirty="0"/>
              <a:t> </a:t>
            </a:r>
            <a:r>
              <a:rPr dirty="0" err="1"/>
              <a:t>archivo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un nuevo </a:t>
            </a:r>
            <a:r>
              <a:rPr dirty="0" err="1"/>
              <a:t>archivo</a:t>
            </a:r>
            <a:r>
              <a:rPr dirty="0"/>
              <a:t>)</a:t>
            </a:r>
          </a:p>
        </p:txBody>
      </p:sp>
      <p:sp>
        <p:nvSpPr>
          <p:cNvPr id="281" name="Google Shape;281;p36"/>
          <p:cNvSpPr txBox="1">
            <a:spLocks noGrp="1"/>
          </p:cNvSpPr>
          <p:nvPr>
            <p:ph type="title"/>
          </p:nvPr>
        </p:nvSpPr>
        <p:spPr>
          <a:xfrm>
            <a:off x="762000" y="216785"/>
            <a:ext cx="105156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t>(Windows) Atajos de teclado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>
            <a:spLocks noGrp="1"/>
          </p:cNvSpPr>
          <p:nvPr>
            <p:ph type="title"/>
          </p:nvPr>
        </p:nvSpPr>
        <p:spPr>
          <a:xfrm>
            <a:off x="1538853" y="2766155"/>
            <a:ext cx="911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dirty="0"/>
              <a:t>4. </a:t>
            </a:r>
            <a:r>
              <a:rPr lang="en-US" sz="6000" b="1" dirty="0" err="1"/>
              <a:t>Fórmulas</a:t>
            </a:r>
            <a:r>
              <a:rPr lang="en-US" sz="6000" b="1" dirty="0"/>
              <a:t> de Excel</a:t>
            </a:r>
            <a:endParaRPr sz="6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u="sng" dirty="0" err="1"/>
              <a:t>Ahora</a:t>
            </a:r>
            <a:r>
              <a:rPr lang="en-US" sz="3000" b="1" u="sng" dirty="0"/>
              <a:t> </a:t>
            </a:r>
            <a:r>
              <a:rPr lang="en-US" sz="3000" b="1" u="sng" dirty="0" err="1"/>
              <a:t>abra</a:t>
            </a:r>
            <a:r>
              <a:rPr lang="en-US" sz="3000" b="1" u="sng" dirty="0"/>
              <a:t> </a:t>
            </a:r>
            <a:r>
              <a:rPr lang="en-US" sz="3000" b="1" u="sng" dirty="0" err="1"/>
              <a:t>el</a:t>
            </a:r>
            <a:r>
              <a:rPr lang="en-US" sz="3000" b="1" u="sng" dirty="0"/>
              <a:t> </a:t>
            </a:r>
            <a:r>
              <a:rPr lang="en-US" sz="3000" b="1" u="sng" dirty="0" err="1"/>
              <a:t>archivo</a:t>
            </a:r>
            <a:r>
              <a:rPr lang="en-US" sz="3000" b="1" u="sng" dirty="0"/>
              <a:t> </a:t>
            </a:r>
            <a:r>
              <a:rPr lang="en-US" sz="3000" b="1" u="sng" dirty="0" err="1"/>
              <a:t>llamado</a:t>
            </a:r>
            <a:r>
              <a:rPr lang="en-US" sz="3000" b="1" u="sng" dirty="0"/>
              <a:t> "</a:t>
            </a:r>
            <a:r>
              <a:rPr lang="en-US" sz="3000" b="1" u="sng" dirty="0" err="1"/>
              <a:t>Inventario</a:t>
            </a:r>
            <a:r>
              <a:rPr lang="en-US" sz="3000" b="1" u="sng" dirty="0"/>
              <a:t> de </a:t>
            </a:r>
            <a:r>
              <a:rPr lang="en-US" sz="3000" b="1" u="sng" dirty="0" err="1"/>
              <a:t>películas</a:t>
            </a:r>
            <a:r>
              <a:rPr lang="en-US" sz="3000" b="1" u="sng" dirty="0"/>
              <a:t>"</a:t>
            </a:r>
            <a:endParaRPr sz="3000" b="1" u="sng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>
            <a:spLocks noGrp="1"/>
          </p:cNvSpPr>
          <p:nvPr>
            <p:ph type="title"/>
          </p:nvPr>
        </p:nvSpPr>
        <p:spPr>
          <a:xfrm>
            <a:off x="838200" y="320090"/>
            <a:ext cx="10515600" cy="507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US" sz="4400" b="1" dirty="0" err="1"/>
              <a:t>Fórmulas</a:t>
            </a:r>
            <a:r>
              <a:rPr lang="en-US" sz="4400" b="1" dirty="0"/>
              <a:t> de Excel</a:t>
            </a:r>
            <a:endParaRPr dirty="0"/>
          </a:p>
        </p:txBody>
      </p:sp>
      <p:pic>
        <p:nvPicPr>
          <p:cNvPr id="292" name="Google Shape;29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3863" y="827775"/>
            <a:ext cx="9264275" cy="57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4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t>FUNCIONES</a:t>
            </a:r>
          </a:p>
        </p:txBody>
      </p:sp>
      <p:sp>
        <p:nvSpPr>
          <p:cNvPr id="298" name="Google Shape;298;p39"/>
          <p:cNvSpPr txBox="1">
            <a:spLocks noGrp="1"/>
          </p:cNvSpPr>
          <p:nvPr>
            <p:ph type="body" idx="1"/>
          </p:nvPr>
        </p:nvSpPr>
        <p:spPr>
          <a:xfrm>
            <a:off x="838200" y="1010654"/>
            <a:ext cx="10515600" cy="51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dirty="0" err="1"/>
              <a:t>Funciones</a:t>
            </a:r>
            <a:r>
              <a:rPr dirty="0"/>
              <a:t> de Excel: </a:t>
            </a:r>
            <a:r>
              <a:rPr dirty="0" err="1"/>
              <a:t>fórmulas</a:t>
            </a:r>
            <a:r>
              <a:rPr dirty="0"/>
              <a:t> </a:t>
            </a:r>
            <a:r>
              <a:rPr dirty="0" err="1"/>
              <a:t>integradas</a:t>
            </a:r>
            <a:endParaRPr dirty="0"/>
          </a:p>
          <a:p>
            <a:pPr lvl="1"/>
            <a:r>
              <a:rPr dirty="0" err="1"/>
              <a:t>p.ej</a:t>
            </a:r>
            <a:r>
              <a:rPr dirty="0"/>
              <a:t>.: =SUM()</a:t>
            </a:r>
          </a:p>
          <a:p>
            <a:r>
              <a:rPr lang="en-US" dirty="0"/>
              <a:t>A </a:t>
            </a:r>
            <a:r>
              <a:rPr lang="en-US" dirty="0" err="1"/>
              <a:t>continuación</a:t>
            </a:r>
            <a:r>
              <a:rPr lang="en-US" dirty="0"/>
              <a:t>, </a:t>
            </a:r>
            <a:r>
              <a:rPr lang="en-US" dirty="0" err="1"/>
              <a:t>aplíquelo</a:t>
            </a:r>
            <a:r>
              <a:rPr lang="en-US" dirty="0"/>
              <a:t> a un </a:t>
            </a:r>
            <a:r>
              <a:rPr lang="en-US" dirty="0" err="1"/>
              <a:t>rango</a:t>
            </a:r>
            <a:r>
              <a:rPr dirty="0"/>
              <a:t>:</a:t>
            </a:r>
          </a:p>
          <a:p>
            <a:pPr lvl="1"/>
            <a:r>
              <a:rPr dirty="0" err="1"/>
              <a:t>p.ej</a:t>
            </a:r>
            <a:r>
              <a:rPr dirty="0"/>
              <a:t>.: =SUM(A1:A5)*</a:t>
            </a:r>
          </a:p>
          <a:p>
            <a:endParaRPr dirty="0"/>
          </a:p>
          <a:p>
            <a:r>
              <a:rPr dirty="0"/>
              <a:t>*A1:A5 </a:t>
            </a:r>
            <a:r>
              <a:rPr dirty="0" err="1"/>
              <a:t>significa</a:t>
            </a:r>
            <a:r>
              <a:rPr dirty="0"/>
              <a:t> “</a:t>
            </a:r>
            <a:r>
              <a:rPr dirty="0" err="1"/>
              <a:t>desde</a:t>
            </a:r>
            <a:r>
              <a:rPr dirty="0"/>
              <a:t> A1 hasta A5”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>
            <a:spLocks noGrp="1"/>
          </p:cNvSpPr>
          <p:nvPr>
            <p:ph type="title"/>
          </p:nvPr>
        </p:nvSpPr>
        <p:spPr>
          <a:xfrm>
            <a:off x="838200" y="134120"/>
            <a:ext cx="10515600" cy="54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t>FUNCIÓN SUMA</a:t>
            </a:r>
          </a:p>
        </p:txBody>
      </p:sp>
      <p:sp>
        <p:nvSpPr>
          <p:cNvPr id="304" name="Google Shape;304;p40"/>
          <p:cNvSpPr txBox="1">
            <a:spLocks noGrp="1"/>
          </p:cNvSpPr>
          <p:nvPr>
            <p:ph type="body" idx="1"/>
          </p:nvPr>
        </p:nvSpPr>
        <p:spPr>
          <a:xfrm>
            <a:off x="838200" y="818147"/>
            <a:ext cx="10515600" cy="535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" name="Google Shape;3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775" y="1114425"/>
            <a:ext cx="5695950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>
            <a:spLocks noGrp="1"/>
          </p:cNvSpPr>
          <p:nvPr>
            <p:ph type="title"/>
          </p:nvPr>
        </p:nvSpPr>
        <p:spPr>
          <a:xfrm>
            <a:off x="838200" y="134120"/>
            <a:ext cx="10515600" cy="54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/>
              <a:t>MAS</a:t>
            </a:r>
            <a:r>
              <a:rPr dirty="0"/>
              <a:t> FUNCIONES</a:t>
            </a:r>
          </a:p>
        </p:txBody>
      </p:sp>
      <p:sp>
        <p:nvSpPr>
          <p:cNvPr id="311" name="Google Shape;311;p41"/>
          <p:cNvSpPr txBox="1">
            <a:spLocks noGrp="1"/>
          </p:cNvSpPr>
          <p:nvPr>
            <p:ph type="body" idx="1"/>
          </p:nvPr>
        </p:nvSpPr>
        <p:spPr>
          <a:xfrm>
            <a:off x="275400" y="2562200"/>
            <a:ext cx="4590900" cy="3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dirty="0"/>
              <a:t>AVERAGE() – </a:t>
            </a:r>
            <a:r>
              <a:rPr dirty="0" err="1"/>
              <a:t>Encuentra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promedio</a:t>
            </a:r>
            <a:r>
              <a:rPr dirty="0"/>
              <a:t> de </a:t>
            </a:r>
            <a:r>
              <a:rPr dirty="0" err="1"/>
              <a:t>los</a:t>
            </a:r>
            <a:r>
              <a:rPr dirty="0"/>
              <a:t> </a:t>
            </a:r>
            <a:r>
              <a:rPr dirty="0" err="1"/>
              <a:t>valores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rango</a:t>
            </a:r>
            <a:endParaRPr dirty="0"/>
          </a:p>
          <a:p>
            <a:r>
              <a:rPr dirty="0"/>
              <a:t>MIN() – </a:t>
            </a:r>
            <a:r>
              <a:rPr lang="en-US" dirty="0"/>
              <a:t> </a:t>
            </a:r>
            <a:r>
              <a:rPr lang="en-US" dirty="0" err="1"/>
              <a:t>Encuentra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valor </a:t>
            </a:r>
            <a:r>
              <a:rPr lang="en-US" dirty="0" err="1"/>
              <a:t>mínimo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rango</a:t>
            </a:r>
            <a:endParaRPr dirty="0"/>
          </a:p>
          <a:p>
            <a:r>
              <a:rPr dirty="0"/>
              <a:t>MAX() – </a:t>
            </a:r>
            <a:r>
              <a:rPr lang="en-US" dirty="0"/>
              <a:t> </a:t>
            </a:r>
            <a:r>
              <a:rPr lang="en-US" dirty="0" err="1"/>
              <a:t>Encuentra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valor </a:t>
            </a:r>
            <a:r>
              <a:rPr lang="es-ES" dirty="0"/>
              <a:t>máximo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rango</a:t>
            </a:r>
            <a:endParaRPr dirty="0"/>
          </a:p>
        </p:txBody>
      </p:sp>
      <p:pic>
        <p:nvPicPr>
          <p:cNvPr id="312" name="Google Shape;312;p41"/>
          <p:cNvPicPr preferRelativeResize="0"/>
          <p:nvPr/>
        </p:nvPicPr>
        <p:blipFill rotWithShape="1">
          <a:blip r:embed="rId3">
            <a:alphaModFix/>
          </a:blip>
          <a:srcRect r="57600"/>
          <a:stretch/>
        </p:blipFill>
        <p:spPr>
          <a:xfrm>
            <a:off x="3034622" y="895047"/>
            <a:ext cx="5814973" cy="14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9038" y="3930575"/>
            <a:ext cx="3792963" cy="266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2150" y="3933185"/>
            <a:ext cx="2794987" cy="266014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1"/>
          <p:cNvSpPr txBox="1"/>
          <p:nvPr/>
        </p:nvSpPr>
        <p:spPr>
          <a:xfrm>
            <a:off x="5272150" y="3229901"/>
            <a:ext cx="3000000" cy="700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COUNT()</a:t>
            </a:r>
            <a:r>
              <a:rPr lang="en-US"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endParaRPr sz="2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16" name="Google Shape;316;p41"/>
          <p:cNvSpPr txBox="1"/>
          <p:nvPr/>
        </p:nvSpPr>
        <p:spPr>
          <a:xfrm>
            <a:off x="8795519" y="3272476"/>
            <a:ext cx="3000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sz="2800" dirty="0">
                <a:solidFill>
                  <a:schemeClr val="dk1"/>
                </a:solidFill>
                <a:latin typeface="Calibri"/>
                <a:cs typeface="Calibri"/>
              </a:rPr>
              <a:t>VLOOKUP()</a:t>
            </a:r>
            <a:r>
              <a:rPr lang="en-US" sz="2800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  <a:endParaRPr sz="2800" dirty="0">
              <a:solidFill>
                <a:schemeClr val="dk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1538853" y="2766155"/>
            <a:ext cx="911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609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AutoNum type="arabicPeriod"/>
            </a:pPr>
            <a:r>
              <a:rPr lang="en-US" sz="6000" b="1"/>
              <a:t>Entendiendo la interfaz de Excel</a:t>
            </a:r>
            <a:endParaRPr sz="60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/>
        </p:nvSpPr>
        <p:spPr>
          <a:xfrm>
            <a:off x="610787" y="252634"/>
            <a:ext cx="5479450" cy="449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Abre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la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segunda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hoja de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cálculo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llamada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“</a:t>
            </a:r>
            <a:r>
              <a:rPr sz="2800" u="sng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Inventario</a:t>
            </a:r>
            <a:r>
              <a:rPr sz="2800" u="sng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de </a:t>
            </a:r>
            <a:r>
              <a:rPr sz="2800" u="sng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películas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”</a:t>
            </a:r>
          </a:p>
          <a:p>
            <a:endParaRPr sz="2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r>
              <a:rPr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Pruebe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: </a:t>
            </a:r>
            <a:r>
              <a:rPr sz="2800" b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Ejercicio</a:t>
            </a:r>
            <a:r>
              <a:rPr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¿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Cuánto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dinero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gastó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en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películas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en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total?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¿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Cuál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es la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calificación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promedio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de las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estrellas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de las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películas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que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vio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¿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Cuál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fue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la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película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más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cara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? </a:t>
            </a:r>
          </a:p>
        </p:txBody>
      </p:sp>
      <p:grpSp>
        <p:nvGrpSpPr>
          <p:cNvPr id="322" name="Google Shape;322;p42"/>
          <p:cNvGrpSpPr/>
          <p:nvPr/>
        </p:nvGrpSpPr>
        <p:grpSpPr>
          <a:xfrm>
            <a:off x="637075" y="4927050"/>
            <a:ext cx="5590322" cy="1427890"/>
            <a:chOff x="471141" y="3195225"/>
            <a:chExt cx="5262634" cy="1119624"/>
          </a:xfrm>
        </p:grpSpPr>
        <p:pic>
          <p:nvPicPr>
            <p:cNvPr id="323" name="Google Shape;323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1141" y="3195225"/>
              <a:ext cx="5262634" cy="54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6569" y="3742149"/>
              <a:ext cx="5251780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" name="Google Shape;325;p42"/>
          <p:cNvSpPr txBox="1"/>
          <p:nvPr/>
        </p:nvSpPr>
        <p:spPr>
          <a:xfrm>
            <a:off x="6383872" y="1450765"/>
            <a:ext cx="507356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sz="2800" dirty="0" err="1">
                <a:solidFill>
                  <a:schemeClr val="dk1"/>
                </a:solidFill>
                <a:latin typeface="Calibri"/>
                <a:cs typeface="Calibri"/>
              </a:rPr>
              <a:t>Pruebe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</a:rPr>
              <a:t>: </a:t>
            </a:r>
            <a:r>
              <a:rPr sz="2800" b="1" dirty="0" err="1">
                <a:solidFill>
                  <a:schemeClr val="dk1"/>
                </a:solidFill>
                <a:latin typeface="Calibri"/>
                <a:cs typeface="Calibri"/>
              </a:rPr>
              <a:t>Ejercicio</a:t>
            </a:r>
            <a:r>
              <a:rPr sz="2800" b="1" dirty="0">
                <a:solidFill>
                  <a:schemeClr val="dk1"/>
                </a:solidFill>
                <a:latin typeface="Calibri"/>
                <a:cs typeface="Calibri"/>
              </a:rPr>
              <a:t>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2800" dirty="0" err="1">
                <a:solidFill>
                  <a:schemeClr val="dk1"/>
                </a:solidFill>
                <a:latin typeface="Calibri"/>
                <a:cs typeface="Calibri"/>
              </a:rPr>
              <a:t>Elija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</a:rPr>
              <a:t>cualquier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</a:rPr>
              <a:t>título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</a:rPr>
              <a:t> de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</a:rPr>
              <a:t>película</a:t>
            </a:r>
            <a:endParaRPr sz="28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2800" dirty="0">
                <a:solidFill>
                  <a:schemeClr val="dk1"/>
                </a:solidFill>
                <a:latin typeface="Calibri"/>
                <a:cs typeface="Calibri"/>
              </a:rPr>
              <a:t>Use VLOOKUP() para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</a:rPr>
              <a:t>encontrar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</a:rPr>
              <a:t>cuándo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</a:rPr>
              <a:t> la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</a:rPr>
              <a:t>vio</a:t>
            </a:r>
            <a:endParaRPr sz="28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2800" dirty="0">
                <a:solidFill>
                  <a:schemeClr val="dk1"/>
                </a:solidFill>
                <a:latin typeface="Calibri"/>
                <a:cs typeface="Calibri"/>
              </a:rPr>
              <a:t>Use VLOOKUP para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</a:rPr>
              <a:t>encontrar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</a:rPr>
              <a:t>el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</a:rPr>
              <a:t>precio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</a:rPr>
              <a:t> de la </a:t>
            </a:r>
            <a:r>
              <a:rPr sz="2800" dirty="0" err="1">
                <a:solidFill>
                  <a:schemeClr val="dk1"/>
                </a:solidFill>
                <a:latin typeface="Calibri"/>
                <a:cs typeface="Calibri"/>
              </a:rPr>
              <a:t>película</a:t>
            </a:r>
            <a:endParaRPr sz="2800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pic>
        <p:nvPicPr>
          <p:cNvPr id="326" name="Google Shape;32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8704" y="4927050"/>
            <a:ext cx="3099652" cy="1351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b="7192"/>
          <a:stretch/>
        </p:blipFill>
        <p:spPr>
          <a:xfrm>
            <a:off x="139150" y="641875"/>
            <a:ext cx="10934700" cy="58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>
            <a:off x="1457850" y="1534575"/>
            <a:ext cx="1296600" cy="12435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2754450" y="426725"/>
            <a:ext cx="5554200" cy="13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 err="1"/>
              <a:t>Haga</a:t>
            </a:r>
            <a:r>
              <a:rPr lang="en-US" dirty="0"/>
              <a:t> </a:t>
            </a:r>
            <a:r>
              <a:rPr lang="en-US" dirty="0" err="1"/>
              <a:t>clic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libro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blanco</a:t>
            </a:r>
            <a:r>
              <a:rPr lang="en-US" dirty="0"/>
              <a:t> (“Blank Workbook”) para </a:t>
            </a:r>
            <a:r>
              <a:rPr lang="en-US" dirty="0" err="1"/>
              <a:t>iniciar</a:t>
            </a:r>
            <a:r>
              <a:rPr lang="en-US" dirty="0"/>
              <a:t> un nuevo </a:t>
            </a:r>
            <a:r>
              <a:rPr lang="en-US" dirty="0" err="1"/>
              <a:t>archivo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550" y="76200"/>
            <a:ext cx="11053813" cy="6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838200" y="122772"/>
            <a:ext cx="10515600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dirty="0"/>
              <a:t>HOJA </a:t>
            </a:r>
            <a:r>
              <a:rPr lang="en-US" dirty="0"/>
              <a:t>DE CÁLCULO</a:t>
            </a:r>
            <a:endParaRPr dirty="0"/>
          </a:p>
        </p:txBody>
      </p: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747250"/>
            <a:ext cx="10515599" cy="54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4553600" y="5002675"/>
            <a:ext cx="5554200" cy="13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Añadir una otra hoja de cálculo</a:t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4143375" y="5346700"/>
            <a:ext cx="489600" cy="462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838200" y="162995"/>
            <a:ext cx="105156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dirty="0"/>
              <a:t>LA BARRA DE FÓRMULAS</a:t>
            </a:r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838200" y="512090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dirty="0"/>
              <a:t>La barra de </a:t>
            </a:r>
            <a:r>
              <a:rPr lang="en-US" dirty="0" err="1"/>
              <a:t>fórmulas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ubicada</a:t>
            </a:r>
            <a:r>
              <a:rPr lang="en-US" dirty="0"/>
              <a:t> </a:t>
            </a:r>
            <a:r>
              <a:rPr lang="en-US" dirty="0" err="1"/>
              <a:t>encima</a:t>
            </a:r>
            <a:r>
              <a:rPr lang="en-US" dirty="0"/>
              <a:t> del </a:t>
            </a:r>
            <a:r>
              <a:rPr lang="en-US" dirty="0" err="1"/>
              <a:t>área</a:t>
            </a:r>
            <a:r>
              <a:rPr lang="en-US" dirty="0"/>
              <a:t> de la hoja de </a:t>
            </a:r>
            <a:r>
              <a:rPr lang="en-US" dirty="0" err="1"/>
              <a:t>trabajo</a:t>
            </a:r>
            <a:r>
              <a:rPr lang="en-US" dirty="0"/>
              <a:t> y </a:t>
            </a:r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de la </a:t>
            </a:r>
            <a:r>
              <a:rPr lang="en-US" dirty="0" err="1"/>
              <a:t>celda</a:t>
            </a:r>
            <a:r>
              <a:rPr lang="en-US" dirty="0"/>
              <a:t> </a:t>
            </a:r>
            <a:r>
              <a:rPr lang="en-US" dirty="0" err="1"/>
              <a:t>actualmente</a:t>
            </a:r>
            <a:r>
              <a:rPr lang="en-US" dirty="0"/>
              <a:t> </a:t>
            </a:r>
            <a:r>
              <a:rPr lang="en-US" dirty="0" err="1"/>
              <a:t>seleccionada</a:t>
            </a:r>
            <a:r>
              <a:rPr lang="en-US" dirty="0"/>
              <a:t>. Los </a:t>
            </a:r>
            <a:r>
              <a:rPr lang="en-US" dirty="0" err="1"/>
              <a:t>usuarios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ingresar</a:t>
            </a:r>
            <a:r>
              <a:rPr lang="en-US" dirty="0"/>
              <a:t>, </a:t>
            </a:r>
            <a:r>
              <a:rPr lang="en-US" dirty="0" err="1"/>
              <a:t>editar</a:t>
            </a:r>
            <a:r>
              <a:rPr lang="en-US" dirty="0"/>
              <a:t> y </a:t>
            </a:r>
            <a:r>
              <a:rPr lang="en-US" dirty="0" err="1"/>
              <a:t>evaluar</a:t>
            </a:r>
            <a:r>
              <a:rPr lang="en-US" dirty="0"/>
              <a:t> </a:t>
            </a:r>
            <a:r>
              <a:rPr lang="en-US" dirty="0" err="1"/>
              <a:t>fórmulas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barra de </a:t>
            </a:r>
            <a:r>
              <a:rPr lang="en-US" dirty="0" err="1"/>
              <a:t>fórmulas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850" y="903095"/>
            <a:ext cx="9988295" cy="406541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/>
          <p:nvPr/>
        </p:nvSpPr>
        <p:spPr>
          <a:xfrm>
            <a:off x="3654150" y="2805575"/>
            <a:ext cx="3290400" cy="490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282362" y="103985"/>
            <a:ext cx="11353800" cy="5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sz="3600" dirty="0"/>
              <a:t>SELECCIONANDO COLUMNAS       SELECCIONANDO FILAS</a:t>
            </a:r>
          </a:p>
        </p:txBody>
      </p:sp>
      <p:cxnSp>
        <p:nvCxnSpPr>
          <p:cNvPr id="132" name="Google Shape;132;p20"/>
          <p:cNvCxnSpPr/>
          <p:nvPr/>
        </p:nvCxnSpPr>
        <p:spPr>
          <a:xfrm>
            <a:off x="6096000" y="681037"/>
            <a:ext cx="0" cy="318831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362" y="992348"/>
            <a:ext cx="5537714" cy="28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1925" y="1327981"/>
            <a:ext cx="5560200" cy="233536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362700" y="4704811"/>
            <a:ext cx="5733300" cy="97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sz="3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SELECCIONANDO</a:t>
            </a: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TODA LA HOJA</a:t>
            </a:r>
          </a:p>
          <a:p>
            <a:pPr algn="just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(Ctrl + a)</a:t>
            </a:r>
          </a:p>
        </p:txBody>
      </p:sp>
      <p:cxnSp>
        <p:nvCxnSpPr>
          <p:cNvPr id="136" name="Google Shape;136;p20"/>
          <p:cNvCxnSpPr/>
          <p:nvPr/>
        </p:nvCxnSpPr>
        <p:spPr>
          <a:xfrm rot="10800000" flipH="1">
            <a:off x="0" y="3869752"/>
            <a:ext cx="12192000" cy="192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7" name="Google Shape;13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3962687"/>
            <a:ext cx="5560194" cy="2806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/>
          <p:nvPr/>
        </p:nvSpPr>
        <p:spPr>
          <a:xfrm>
            <a:off x="6400803" y="4323682"/>
            <a:ext cx="462009" cy="381129"/>
          </a:xfrm>
          <a:prstGeom prst="flowChartConnector">
            <a:avLst/>
          </a:prstGeom>
          <a:noFill/>
          <a:ln w="57150" cap="flat" cmpd="sng">
            <a:solidFill>
              <a:srgbClr val="2071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838200" y="85993"/>
            <a:ext cx="10515600" cy="59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t>SELECCIÓN DE RANGO</a:t>
            </a:r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1"/>
          </p:nvPr>
        </p:nvSpPr>
        <p:spPr>
          <a:xfrm>
            <a:off x="749808" y="909354"/>
            <a:ext cx="8609851" cy="29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dirty="0" err="1"/>
              <a:t>Haga</a:t>
            </a:r>
            <a:r>
              <a:rPr dirty="0"/>
              <a:t> </a:t>
            </a:r>
            <a:r>
              <a:rPr dirty="0" err="1"/>
              <a:t>clic</a:t>
            </a:r>
            <a:r>
              <a:rPr dirty="0"/>
              <a:t> </a:t>
            </a:r>
            <a:r>
              <a:rPr dirty="0" err="1"/>
              <a:t>izquierdo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A1 y arrastre </a:t>
            </a:r>
            <a:r>
              <a:rPr dirty="0" err="1"/>
              <a:t>el</a:t>
            </a:r>
            <a:r>
              <a:rPr dirty="0"/>
              <a:t> cursor hasta E8</a:t>
            </a:r>
          </a:p>
          <a:p>
            <a:r>
              <a:rPr dirty="0"/>
              <a:t>OR</a:t>
            </a:r>
          </a:p>
          <a:p>
            <a:r>
              <a:rPr dirty="0" err="1"/>
              <a:t>Haga</a:t>
            </a:r>
            <a:r>
              <a:rPr dirty="0"/>
              <a:t> </a:t>
            </a:r>
            <a:r>
              <a:rPr dirty="0" err="1"/>
              <a:t>clic</a:t>
            </a:r>
            <a:r>
              <a:rPr dirty="0"/>
              <a:t> </a:t>
            </a:r>
            <a:r>
              <a:rPr dirty="0" err="1"/>
              <a:t>izquierdo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A1 → </a:t>
            </a:r>
            <a:r>
              <a:rPr dirty="0" err="1"/>
              <a:t>mantenga</a:t>
            </a:r>
            <a:r>
              <a:rPr dirty="0"/>
              <a:t> </a:t>
            </a:r>
            <a:r>
              <a:rPr dirty="0" err="1"/>
              <a:t>presionado</a:t>
            </a:r>
            <a:r>
              <a:rPr dirty="0"/>
              <a:t> Shift → </a:t>
            </a:r>
            <a:r>
              <a:rPr dirty="0" err="1"/>
              <a:t>haga</a:t>
            </a:r>
            <a:r>
              <a:rPr dirty="0"/>
              <a:t> </a:t>
            </a:r>
            <a:r>
              <a:rPr dirty="0" err="1"/>
              <a:t>clic</a:t>
            </a:r>
            <a:r>
              <a:rPr dirty="0"/>
              <a:t> </a:t>
            </a:r>
            <a:r>
              <a:rPr dirty="0" err="1"/>
              <a:t>izquierdo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E8</a:t>
            </a:r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1087" y="3167360"/>
            <a:ext cx="7969825" cy="340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607</Words>
  <Application>Microsoft Macintosh PowerPoint</Application>
  <PresentationFormat>Widescreen</PresentationFormat>
  <Paragraphs>95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Calibri</vt:lpstr>
      <vt:lpstr>Arial</vt:lpstr>
      <vt:lpstr>Office Theme</vt:lpstr>
      <vt:lpstr>Curso de EXCEL Parte 1/3</vt:lpstr>
      <vt:lpstr>Horario</vt:lpstr>
      <vt:lpstr>Entendiendo la interfaz de Excel</vt:lpstr>
      <vt:lpstr>PowerPoint Presentation</vt:lpstr>
      <vt:lpstr>PowerPoint Presentation</vt:lpstr>
      <vt:lpstr>HOJA DE CÁLCULO</vt:lpstr>
      <vt:lpstr>LA BARRA DE FÓRMULAS</vt:lpstr>
      <vt:lpstr>SELECCIONANDO COLUMNAS       SELECCIONANDO FILAS</vt:lpstr>
      <vt:lpstr>SELECCIÓN DE RANGO</vt:lpstr>
      <vt:lpstr>SELECCIÓN DE CELDA INDIVIDUAL</vt:lpstr>
      <vt:lpstr>ACERCAR/ALEJAR</vt:lpstr>
      <vt:lpstr>2. Formato de datos</vt:lpstr>
      <vt:lpstr>FORMATO DE DATOS DE CELDA</vt:lpstr>
      <vt:lpstr>FORMATO DE NÚMEROS</vt:lpstr>
      <vt:lpstr>COPIAR FORMATO</vt:lpstr>
      <vt:lpstr>AJUSTAR COLUMNAS/FILAS</vt:lpstr>
      <vt:lpstr>AJUSTE AUTOMÁTICO DEL ANCHO DE LA COLUMNA O LA ALTURA DE LA FILA</vt:lpstr>
      <vt:lpstr>COMBINAR CELDAS</vt:lpstr>
      <vt:lpstr>3. Funciones básicos</vt:lpstr>
      <vt:lpstr>AUTORRELLENO</vt:lpstr>
      <vt:lpstr>AUTORRELLENO</vt:lpstr>
      <vt:lpstr>NUEVA COLUMNA   NUEVAS FILAS</vt:lpstr>
      <vt:lpstr>DIVIDIR/CONGELAR PANELES</vt:lpstr>
      <vt:lpstr>(Windows) Atajos de teclado</vt:lpstr>
      <vt:lpstr>4. Fórmulas de Excel Ahora abra el archivo llamado "Inventario de películas" </vt:lpstr>
      <vt:lpstr>Fórmulas de Excel</vt:lpstr>
      <vt:lpstr>FUNCIONES</vt:lpstr>
      <vt:lpstr>FUNCIÓN SUMA</vt:lpstr>
      <vt:lpstr>MAS FUNCIONES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de EXCEL Parte 1/3</dc:title>
  <cp:lastModifiedBy>Joongeun Choi</cp:lastModifiedBy>
  <cp:revision>2</cp:revision>
  <dcterms:modified xsi:type="dcterms:W3CDTF">2024-07-04T20:31:30Z</dcterms:modified>
</cp:coreProperties>
</file>